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45"/>
  </p:notesMasterIdLst>
  <p:sldIdLst>
    <p:sldId id="257" r:id="rId2"/>
    <p:sldId id="258" r:id="rId3"/>
    <p:sldId id="261" r:id="rId4"/>
    <p:sldId id="305" r:id="rId5"/>
    <p:sldId id="344" r:id="rId6"/>
    <p:sldId id="345" r:id="rId7"/>
    <p:sldId id="265" r:id="rId8"/>
    <p:sldId id="340" r:id="rId9"/>
    <p:sldId id="341" r:id="rId10"/>
    <p:sldId id="342" r:id="rId11"/>
    <p:sldId id="264" r:id="rId12"/>
    <p:sldId id="269" r:id="rId13"/>
    <p:sldId id="271" r:id="rId14"/>
    <p:sldId id="348" r:id="rId15"/>
    <p:sldId id="330" r:id="rId16"/>
    <p:sldId id="349" r:id="rId17"/>
    <p:sldId id="343" r:id="rId18"/>
    <p:sldId id="346" r:id="rId19"/>
    <p:sldId id="347" r:id="rId20"/>
    <p:sldId id="280" r:id="rId21"/>
    <p:sldId id="322" r:id="rId22"/>
    <p:sldId id="281" r:id="rId23"/>
    <p:sldId id="284" r:id="rId24"/>
    <p:sldId id="309" r:id="rId25"/>
    <p:sldId id="290" r:id="rId26"/>
    <p:sldId id="282" r:id="rId27"/>
    <p:sldId id="308" r:id="rId28"/>
    <p:sldId id="323" r:id="rId29"/>
    <p:sldId id="324" r:id="rId30"/>
    <p:sldId id="337" r:id="rId31"/>
    <p:sldId id="326" r:id="rId32"/>
    <p:sldId id="325" r:id="rId33"/>
    <p:sldId id="327" r:id="rId34"/>
    <p:sldId id="328" r:id="rId35"/>
    <p:sldId id="333" r:id="rId36"/>
    <p:sldId id="331" r:id="rId37"/>
    <p:sldId id="332" r:id="rId38"/>
    <p:sldId id="334" r:id="rId39"/>
    <p:sldId id="335" r:id="rId40"/>
    <p:sldId id="336" r:id="rId41"/>
    <p:sldId id="338" r:id="rId42"/>
    <p:sldId id="339" r:id="rId43"/>
    <p:sldId id="304" r:id="rId4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411"/>
    <p:restoredTop sz="94694"/>
  </p:normalViewPr>
  <p:slideViewPr>
    <p:cSldViewPr snapToGrid="0" snapToObjects="1">
      <p:cViewPr varScale="1">
        <p:scale>
          <a:sx n="130" d="100"/>
          <a:sy n="130" d="100"/>
        </p:scale>
        <p:origin x="1968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D5BD86-03D6-DB47-951B-9B7CE75231BC}" type="datetimeFigureOut">
              <a:rPr lang="en-US" smtClean="0"/>
              <a:t>6/18/19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7CA4F9-250D-D54E-8242-FB967A931D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6031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945AA-D98E-6045-9D6F-F3826015328D}" type="datetimeFigureOut">
              <a:rPr lang="en-US" smtClean="0"/>
              <a:t>6/18/19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4C8D-3867-D14F-8805-01FB6897E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7108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945AA-D98E-6045-9D6F-F3826015328D}" type="datetimeFigureOut">
              <a:rPr lang="en-US" smtClean="0"/>
              <a:t>6/18/19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4C8D-3867-D14F-8805-01FB6897E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8129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945AA-D98E-6045-9D6F-F3826015328D}" type="datetimeFigureOut">
              <a:rPr lang="en-US" smtClean="0"/>
              <a:t>6/18/19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4C8D-3867-D14F-8805-01FB6897E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0496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945AA-D98E-6045-9D6F-F3826015328D}" type="datetimeFigureOut">
              <a:rPr lang="en-US" smtClean="0"/>
              <a:t>6/18/19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4C8D-3867-D14F-8805-01FB6897E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7544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945AA-D98E-6045-9D6F-F3826015328D}" type="datetimeFigureOut">
              <a:rPr lang="en-US" smtClean="0"/>
              <a:t>6/18/19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4C8D-3867-D14F-8805-01FB6897E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4415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945AA-D98E-6045-9D6F-F3826015328D}" type="datetimeFigureOut">
              <a:rPr lang="en-US" smtClean="0"/>
              <a:t>6/18/19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4C8D-3867-D14F-8805-01FB6897E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5256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945AA-D98E-6045-9D6F-F3826015328D}" type="datetimeFigureOut">
              <a:rPr lang="en-US" smtClean="0"/>
              <a:t>6/18/19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4C8D-3867-D14F-8805-01FB6897E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5789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945AA-D98E-6045-9D6F-F3826015328D}" type="datetimeFigureOut">
              <a:rPr lang="en-US" smtClean="0"/>
              <a:t>6/18/19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4C8D-3867-D14F-8805-01FB6897E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3314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945AA-D98E-6045-9D6F-F3826015328D}" type="datetimeFigureOut">
              <a:rPr lang="en-US" smtClean="0"/>
              <a:t>6/18/19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4C8D-3867-D14F-8805-01FB6897E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4133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945AA-D98E-6045-9D6F-F3826015328D}" type="datetimeFigureOut">
              <a:rPr lang="en-US" smtClean="0"/>
              <a:t>6/18/19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4C8D-3867-D14F-8805-01FB6897E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5110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945AA-D98E-6045-9D6F-F3826015328D}" type="datetimeFigureOut">
              <a:rPr lang="en-US" smtClean="0"/>
              <a:t>6/18/19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4C8D-3867-D14F-8805-01FB6897E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8994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D945AA-D98E-6045-9D6F-F3826015328D}" type="datetimeFigureOut">
              <a:rPr lang="en-US" smtClean="0"/>
              <a:t>6/18/19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864C8D-3867-D14F-8805-01FB6897E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9207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aws.amazon.com/AWSCloudFormation/latest/UserGuide/aws-resource-ecs-cluster.html#cfn-ecs-cluster-clustername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685800" y="1270111"/>
            <a:ext cx="7772400" cy="2330340"/>
          </a:xfrm>
        </p:spPr>
        <p:txBody>
          <a:bodyPr>
            <a:normAutofit/>
          </a:bodyPr>
          <a:lstStyle/>
          <a:p>
            <a:r>
              <a:rPr lang="en-US" sz="3600" dirty="0"/>
              <a:t>DevOps &amp; Cloud Infrastructure:</a:t>
            </a:r>
            <a:br>
              <a:rPr lang="en-US" sz="3600" dirty="0"/>
            </a:br>
            <a:r>
              <a:rPr lang="en-US" sz="3600" dirty="0"/>
              <a:t>Orchestration</a:t>
            </a:r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>
            <a:normAutofit fontScale="70000" lnSpcReduction="20000"/>
          </a:bodyPr>
          <a:lstStyle/>
          <a:p>
            <a:pPr algn="l"/>
            <a:r>
              <a:rPr lang="en-US" dirty="0"/>
              <a:t>Jason Baker</a:t>
            </a:r>
          </a:p>
          <a:p>
            <a:pPr algn="l"/>
            <a:r>
              <a:rPr lang="en-US" dirty="0"/>
              <a:t>Adjunct Instructor</a:t>
            </a:r>
          </a:p>
          <a:p>
            <a:pPr algn="l"/>
            <a:r>
              <a:rPr lang="en-US" dirty="0"/>
              <a:t>Graduate Programs in Software</a:t>
            </a:r>
          </a:p>
          <a:p>
            <a:pPr algn="l"/>
            <a:r>
              <a:rPr lang="en-US" dirty="0"/>
              <a:t>University of St. Thomas</a:t>
            </a:r>
          </a:p>
          <a:p>
            <a:pPr algn="l"/>
            <a:r>
              <a:rPr lang="en-US" dirty="0"/>
              <a:t>St. Paul, MN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9186" y="3122391"/>
            <a:ext cx="1863213" cy="1920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3408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 discovery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69069"/>
          </a:xfrm>
        </p:spPr>
        <p:txBody>
          <a:bodyPr>
            <a:normAutofit/>
          </a:bodyPr>
          <a:lstStyle/>
          <a:p>
            <a:r>
              <a:rPr lang="en-US" dirty="0"/>
              <a:t>Use outputs from Infrastructure definition tools like CloudFormation to determine service location.</a:t>
            </a:r>
          </a:p>
          <a:p>
            <a:pPr lvl="2"/>
            <a:r>
              <a:rPr lang="en-US" dirty="0"/>
              <a:t>Problem: Tooling doesn’t update locations when infrastructure fails.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1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E502DB-67E5-BE48-A71D-B3EC3E346C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788" y="3984734"/>
            <a:ext cx="7734300" cy="227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6937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 discovery methods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5023" y="2297723"/>
            <a:ext cx="4615405" cy="380999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F9FE11D-50B5-E54C-A393-B1B0BD6233FF}"/>
              </a:ext>
            </a:extLst>
          </p:cNvPr>
          <p:cNvSpPr/>
          <p:nvPr/>
        </p:nvSpPr>
        <p:spPr>
          <a:xfrm>
            <a:off x="862885" y="1417638"/>
            <a:ext cx="74955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Dynamic service discovery platform</a:t>
            </a:r>
          </a:p>
        </p:txBody>
      </p:sp>
    </p:spTree>
    <p:extLst>
      <p:ext uri="{BB962C8B-B14F-4D97-AF65-F5344CB8AC3E}">
        <p14:creationId xmlns:p14="http://schemas.microsoft.com/office/powerpoint/2010/main" val="20013033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 discovery solutions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46821"/>
          </a:xfrm>
        </p:spPr>
        <p:txBody>
          <a:bodyPr>
            <a:normAutofit fontScale="77500" lnSpcReduction="20000"/>
          </a:bodyPr>
          <a:lstStyle/>
          <a:p>
            <a:r>
              <a:rPr lang="en-US" b="1" dirty="0"/>
              <a:t>Apache Zookeeper</a:t>
            </a:r>
          </a:p>
          <a:p>
            <a:pPr lvl="1"/>
            <a:r>
              <a:rPr lang="en-US" dirty="0"/>
              <a:t>Originally started as a project at Yahoo, now a part of Apache Foundation.</a:t>
            </a:r>
          </a:p>
          <a:p>
            <a:pPr lvl="1"/>
            <a:r>
              <a:rPr lang="en-US" dirty="0"/>
              <a:t>https://</a:t>
            </a:r>
            <a:r>
              <a:rPr lang="en-US" dirty="0" err="1"/>
              <a:t>zookeeper.apache.org</a:t>
            </a:r>
            <a:r>
              <a:rPr lang="en-US" dirty="0"/>
              <a:t>/</a:t>
            </a:r>
          </a:p>
          <a:p>
            <a:pPr lvl="1"/>
            <a:endParaRPr lang="en-US" dirty="0"/>
          </a:p>
          <a:p>
            <a:r>
              <a:rPr lang="en-US" b="1" dirty="0" err="1"/>
              <a:t>Etcd</a:t>
            </a:r>
            <a:endParaRPr lang="en-US" b="1" dirty="0"/>
          </a:p>
          <a:p>
            <a:pPr lvl="1"/>
            <a:r>
              <a:rPr lang="en-US" dirty="0"/>
              <a:t>Distributed consistent key-value store for shared configuration data.</a:t>
            </a:r>
          </a:p>
          <a:p>
            <a:pPr lvl="1"/>
            <a:r>
              <a:rPr lang="en-US" dirty="0"/>
              <a:t>Written in Go and maintained by CoreOS team.</a:t>
            </a:r>
          </a:p>
          <a:p>
            <a:pPr lvl="2"/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coreos</a:t>
            </a:r>
            <a:r>
              <a:rPr lang="en-US" dirty="0"/>
              <a:t>/</a:t>
            </a:r>
            <a:r>
              <a:rPr lang="en-US" dirty="0" err="1"/>
              <a:t>etcd</a:t>
            </a:r>
            <a:endParaRPr lang="en-US" dirty="0"/>
          </a:p>
          <a:p>
            <a:pPr lvl="1"/>
            <a:r>
              <a:rPr lang="en-US" dirty="0"/>
              <a:t>Commonly used in container-based clusters (i.e., Kubernetes).</a:t>
            </a:r>
          </a:p>
          <a:p>
            <a:pPr lvl="1"/>
            <a:endParaRPr lang="en-US" dirty="0"/>
          </a:p>
          <a:p>
            <a:r>
              <a:rPr lang="en-US" b="1" dirty="0"/>
              <a:t>Consul</a:t>
            </a:r>
          </a:p>
          <a:p>
            <a:pPr lvl="1"/>
            <a:r>
              <a:rPr lang="en-US" dirty="0"/>
              <a:t>Service discovery system designed by </a:t>
            </a:r>
            <a:r>
              <a:rPr lang="en-US" dirty="0" err="1"/>
              <a:t>HashiCorp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Distributed key/value store.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706737" y="6400800"/>
            <a:ext cx="319670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Source: https://</a:t>
            </a:r>
            <a:r>
              <a:rPr lang="en-US" sz="1000" dirty="0" err="1"/>
              <a:t>en.wikipedia.org</a:t>
            </a:r>
            <a:r>
              <a:rPr lang="en-US" sz="1000" dirty="0"/>
              <a:t>/wiki/</a:t>
            </a:r>
            <a:r>
              <a:rPr lang="en-US" sz="1000" dirty="0" err="1"/>
              <a:t>Apache_ZooKeeper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829313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AWS Systems Manager </a:t>
            </a:r>
            <a:br>
              <a:rPr lang="en-US" dirty="0"/>
            </a:br>
            <a:r>
              <a:rPr lang="en-US" dirty="0"/>
              <a:t>Parameter Store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55684"/>
          </a:xfrm>
        </p:spPr>
        <p:txBody>
          <a:bodyPr>
            <a:normAutofit/>
          </a:bodyPr>
          <a:lstStyle/>
          <a:p>
            <a:r>
              <a:rPr lang="en-US" dirty="0"/>
              <a:t>A key-value data store provided by AWS Systems Manager</a:t>
            </a:r>
          </a:p>
          <a:p>
            <a:pPr lvl="1"/>
            <a:r>
              <a:rPr lang="en-US" dirty="0"/>
              <a:t>Strings, </a:t>
            </a:r>
            <a:r>
              <a:rPr lang="en-US" dirty="0" err="1"/>
              <a:t>StringList</a:t>
            </a:r>
            <a:r>
              <a:rPr lang="en-US" dirty="0"/>
              <a:t>, </a:t>
            </a:r>
            <a:r>
              <a:rPr lang="en-US" dirty="0" err="1"/>
              <a:t>SecureStrings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Standard: &lt;10k parameters @ 4KB each (free)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Advanced: 10k+ parameters @ 8KB each ($)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Enable high throughput (1-1000/</a:t>
            </a:r>
            <a:r>
              <a:rPr lang="en-US" dirty="0" err="1"/>
              <a:t>tps</a:t>
            </a:r>
            <a:r>
              <a:rPr lang="en-US" dirty="0"/>
              <a:t>) ($)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E6C75D-9FD6-E54F-8A99-5764C4A8E6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8667" y="593093"/>
            <a:ext cx="634294" cy="915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5936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AWS Systems Manager </a:t>
            </a:r>
            <a:br>
              <a:rPr lang="en-US" dirty="0"/>
            </a:br>
            <a:r>
              <a:rPr lang="en-US" dirty="0"/>
              <a:t>Parameter Store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55684"/>
          </a:xfrm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US" dirty="0"/>
              <a:t># python get parameter example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import boto3</a:t>
            </a:r>
          </a:p>
          <a:p>
            <a:pPr marL="0" indent="0">
              <a:buNone/>
            </a:pPr>
            <a:r>
              <a:rPr lang="en-US" dirty="0"/>
              <a:t>client = boto3.client('</a:t>
            </a:r>
            <a:r>
              <a:rPr lang="en-US" dirty="0" err="1"/>
              <a:t>ssm</a:t>
            </a:r>
            <a:r>
              <a:rPr lang="en-US" dirty="0"/>
              <a:t>')</a:t>
            </a:r>
          </a:p>
          <a:p>
            <a:pPr marL="0" indent="0">
              <a:buNone/>
            </a:pPr>
            <a:r>
              <a:rPr lang="en-US" dirty="0"/>
              <a:t>Response = </a:t>
            </a:r>
            <a:r>
              <a:rPr lang="en-US" dirty="0" err="1"/>
              <a:t>client.get_parameter</a:t>
            </a:r>
            <a:r>
              <a:rPr lang="en-US" dirty="0"/>
              <a:t>(</a:t>
            </a:r>
          </a:p>
          <a:p>
            <a:pPr marL="0" indent="0">
              <a:buNone/>
            </a:pPr>
            <a:r>
              <a:rPr lang="en-US" dirty="0"/>
              <a:t>	Name='</a:t>
            </a:r>
            <a:r>
              <a:rPr lang="en-US" dirty="0" err="1"/>
              <a:t>myparameter</a:t>
            </a:r>
            <a:r>
              <a:rPr lang="en-US" dirty="0"/>
              <a:t>',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/>
              <a:t>WithDecryption</a:t>
            </a:r>
            <a:r>
              <a:rPr lang="en-US" dirty="0"/>
              <a:t>=False</a:t>
            </a:r>
          </a:p>
          <a:p>
            <a:pPr marL="0" indent="0">
              <a:buNone/>
            </a:pP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# JSON response below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{</a:t>
            </a:r>
          </a:p>
          <a:p>
            <a:pPr marL="0" indent="0">
              <a:buNone/>
            </a:pPr>
            <a:r>
              <a:rPr lang="en-US" dirty="0"/>
              <a:t>    "Parameter": {</a:t>
            </a:r>
          </a:p>
          <a:p>
            <a:pPr marL="0" indent="0">
              <a:buNone/>
            </a:pPr>
            <a:r>
              <a:rPr lang="en-US" dirty="0"/>
              <a:t>        "Name": "</a:t>
            </a:r>
            <a:r>
              <a:rPr lang="en-US" dirty="0" err="1"/>
              <a:t>myparameter</a:t>
            </a:r>
            <a:r>
              <a:rPr lang="en-US" dirty="0"/>
              <a:t>",</a:t>
            </a:r>
          </a:p>
          <a:p>
            <a:pPr marL="0" indent="0">
              <a:buNone/>
            </a:pPr>
            <a:r>
              <a:rPr lang="en-US" dirty="0"/>
              <a:t>        "</a:t>
            </a:r>
            <a:r>
              <a:rPr lang="en-US" dirty="0" err="1"/>
              <a:t>LastModifiedDate</a:t>
            </a:r>
            <a:r>
              <a:rPr lang="en-US" dirty="0"/>
              <a:t>": 1520896963.519,</a:t>
            </a:r>
          </a:p>
          <a:p>
            <a:pPr marL="0" indent="0">
              <a:buNone/>
            </a:pPr>
            <a:r>
              <a:rPr lang="en-US" dirty="0"/>
              <a:t>        "Value": "</a:t>
            </a:r>
            <a:r>
              <a:rPr lang="en-US" dirty="0" err="1"/>
              <a:t>secretpassword</a:t>
            </a:r>
            <a:r>
              <a:rPr lang="en-US" dirty="0"/>
              <a:t>",</a:t>
            </a:r>
          </a:p>
          <a:p>
            <a:pPr marL="0" indent="0">
              <a:buNone/>
            </a:pPr>
            <a:r>
              <a:rPr lang="en-US" dirty="0"/>
              <a:t>        "Version": 2,</a:t>
            </a:r>
          </a:p>
          <a:p>
            <a:pPr marL="0" indent="0">
              <a:buNone/>
            </a:pPr>
            <a:r>
              <a:rPr lang="en-US" dirty="0"/>
              <a:t>        "Type": "String",</a:t>
            </a:r>
          </a:p>
          <a:p>
            <a:pPr marL="0" indent="0">
              <a:buNone/>
            </a:pPr>
            <a:r>
              <a:rPr lang="en-US" dirty="0"/>
              <a:t>        "ARN": "arn:aws:ssm:us-east-1:419462506938:parameter/</a:t>
            </a:r>
            <a:r>
              <a:rPr lang="en-US" dirty="0" err="1"/>
              <a:t>myparameter</a:t>
            </a:r>
            <a:r>
              <a:rPr lang="en-US" dirty="0"/>
              <a:t>"</a:t>
            </a:r>
          </a:p>
          <a:p>
            <a:pPr marL="0" indent="0">
              <a:buNone/>
            </a:pPr>
            <a:r>
              <a:rPr lang="en-US" dirty="0"/>
              <a:t>    }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E6C75D-9FD6-E54F-8A99-5764C4A8E6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8667" y="593093"/>
            <a:ext cx="634294" cy="915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5384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Secrets Manager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55684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A key-value data store for managing sensitive data</a:t>
            </a:r>
          </a:p>
          <a:p>
            <a:pPr lvl="1"/>
            <a:r>
              <a:rPr lang="en-US" dirty="0"/>
              <a:t>API tokens, service passwords, encryption keys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Can store encrypted strings like Parameter Store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Key values may be versioned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Integrated with RDS, Redshift, </a:t>
            </a:r>
            <a:r>
              <a:rPr lang="en-US" dirty="0" err="1"/>
              <a:t>DocumentDB</a:t>
            </a:r>
            <a:r>
              <a:rPr lang="en-US" dirty="0"/>
              <a:t>, and others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Supports automated key rotation using Lambda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$0.40/secret per month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50730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Secrets Manager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05400"/>
          </a:xfrm>
        </p:spPr>
        <p:txBody>
          <a:bodyPr>
            <a:normAutofit fontScale="32500" lnSpcReduction="20000"/>
          </a:bodyPr>
          <a:lstStyle/>
          <a:p>
            <a:pPr marL="0" indent="0">
              <a:buNone/>
            </a:pPr>
            <a:r>
              <a:rPr lang="en-US" sz="4300" dirty="0"/>
              <a:t># python get secret example</a:t>
            </a:r>
          </a:p>
          <a:p>
            <a:pPr marL="0" indent="0">
              <a:buNone/>
            </a:pPr>
            <a:endParaRPr lang="en-US" sz="4300" dirty="0"/>
          </a:p>
          <a:p>
            <a:pPr marL="0" indent="0">
              <a:buNone/>
            </a:pPr>
            <a:r>
              <a:rPr lang="en-US" sz="4300" dirty="0"/>
              <a:t>import boto3</a:t>
            </a:r>
          </a:p>
          <a:p>
            <a:pPr marL="0" indent="0">
              <a:buNone/>
            </a:pPr>
            <a:r>
              <a:rPr lang="en-US" sz="4300" dirty="0"/>
              <a:t>client = boto3.client(</a:t>
            </a:r>
            <a:r>
              <a:rPr lang="en-US" sz="4300" dirty="0" err="1"/>
              <a:t>secretsmanager</a:t>
            </a:r>
            <a:r>
              <a:rPr lang="en-US" sz="4300" dirty="0"/>
              <a:t>')</a:t>
            </a:r>
          </a:p>
          <a:p>
            <a:pPr marL="0" indent="0">
              <a:buNone/>
            </a:pPr>
            <a:r>
              <a:rPr lang="en-US" sz="4300" dirty="0"/>
              <a:t>Response = </a:t>
            </a:r>
            <a:r>
              <a:rPr lang="en-US" sz="4300" dirty="0" err="1"/>
              <a:t>client.get_secret_value</a:t>
            </a:r>
            <a:r>
              <a:rPr lang="en-US" sz="4300" dirty="0"/>
              <a:t>(</a:t>
            </a:r>
          </a:p>
          <a:p>
            <a:pPr marL="0" indent="0">
              <a:buNone/>
            </a:pPr>
            <a:r>
              <a:rPr lang="en-US" sz="4300" dirty="0"/>
              <a:t>	</a:t>
            </a:r>
            <a:r>
              <a:rPr lang="en-US" sz="4300" dirty="0" err="1"/>
              <a:t>SecretId</a:t>
            </a:r>
            <a:r>
              <a:rPr lang="en-US" sz="4300" dirty="0"/>
              <a:t>='</a:t>
            </a:r>
            <a:r>
              <a:rPr lang="en-US" sz="4300" dirty="0" err="1"/>
              <a:t>company.financial.database</a:t>
            </a:r>
            <a:r>
              <a:rPr lang="en-US" sz="4300" dirty="0"/>
              <a:t>',</a:t>
            </a:r>
          </a:p>
          <a:p>
            <a:pPr marL="0" indent="0">
              <a:buNone/>
            </a:pPr>
            <a:r>
              <a:rPr lang="en-US" sz="4300" dirty="0"/>
              <a:t>	</a:t>
            </a:r>
            <a:r>
              <a:rPr lang="en-US" sz="4300" dirty="0" err="1"/>
              <a:t>VersionId</a:t>
            </a:r>
            <a:r>
              <a:rPr lang="en-US" sz="4300" dirty="0"/>
              <a:t>='1.1'</a:t>
            </a:r>
          </a:p>
          <a:p>
            <a:pPr marL="0" indent="0">
              <a:buNone/>
            </a:pPr>
            <a:r>
              <a:rPr lang="en-US" sz="4300" dirty="0"/>
              <a:t>)</a:t>
            </a:r>
          </a:p>
          <a:p>
            <a:pPr marL="0" indent="0">
              <a:buNone/>
            </a:pPr>
            <a:endParaRPr lang="en-US" sz="4300" dirty="0"/>
          </a:p>
          <a:p>
            <a:pPr marL="0" indent="0">
              <a:buNone/>
            </a:pPr>
            <a:r>
              <a:rPr lang="en-US" sz="4300" dirty="0"/>
              <a:t># JSON response below (truncated for brevity)</a:t>
            </a:r>
          </a:p>
          <a:p>
            <a:pPr marL="0" indent="0">
              <a:buNone/>
            </a:pPr>
            <a:endParaRPr lang="en-US" sz="4300" dirty="0"/>
          </a:p>
          <a:p>
            <a:pPr marL="0" indent="0">
              <a:buNone/>
            </a:pPr>
            <a:r>
              <a:rPr lang="en-US" sz="4300" dirty="0"/>
              <a:t>{</a:t>
            </a:r>
          </a:p>
          <a:p>
            <a:pPr marL="0" indent="0">
              <a:buNone/>
            </a:pPr>
            <a:r>
              <a:rPr lang="en-US" sz="4300" dirty="0"/>
              <a:t>    "Name": "</a:t>
            </a:r>
            <a:r>
              <a:rPr lang="en-US" sz="4300" dirty="0" err="1"/>
              <a:t>company.financial.database</a:t>
            </a:r>
            <a:r>
              <a:rPr lang="en-US" sz="4300" dirty="0"/>
              <a:t>",</a:t>
            </a:r>
          </a:p>
          <a:p>
            <a:pPr marL="0" indent="0">
              <a:buNone/>
            </a:pPr>
            <a:r>
              <a:rPr lang="en-US" sz="4300" dirty="0"/>
              <a:t>    "</a:t>
            </a:r>
            <a:r>
              <a:rPr lang="en-US" sz="4300" dirty="0" err="1"/>
              <a:t>VersionId</a:t>
            </a:r>
            <a:r>
              <a:rPr lang="en-US" sz="4300" dirty="0"/>
              <a:t>": "289f1f291-0b36-4ca8-9dec-sdfsdf2e12fg12g",</a:t>
            </a:r>
          </a:p>
          <a:p>
            <a:pPr marL="0" indent="0">
              <a:buNone/>
            </a:pPr>
            <a:r>
              <a:rPr lang="en-US" sz="4300" dirty="0"/>
              <a:t>    "</a:t>
            </a:r>
            <a:r>
              <a:rPr lang="en-US" sz="4300" dirty="0" err="1"/>
              <a:t>SecretString</a:t>
            </a:r>
            <a:r>
              <a:rPr lang="en-US" sz="4300" dirty="0"/>
              <a:t>": "{\"Certificate\":\"MIIJoQIsdf823hjsdf7881923rhf8y8127hf8912hvf9812rhjhgfv1regty8912737qGSIb3DQEHBqCCA/WP+0epW+uvuFm1199DqTwpkwaEQQIgiiFtSgjnioCAggA\",\"Passphrase\":\"skjdf812jf9812hjf912ehfr\"}",</a:t>
            </a:r>
          </a:p>
          <a:p>
            <a:pPr marL="0" indent="0">
              <a:buNone/>
            </a:pPr>
            <a:r>
              <a:rPr lang="en-US" sz="4300" dirty="0"/>
              <a:t>    "</a:t>
            </a:r>
            <a:r>
              <a:rPr lang="en-US" sz="4300" dirty="0" err="1"/>
              <a:t>VersionStages</a:t>
            </a:r>
            <a:r>
              <a:rPr lang="en-US" sz="4300" dirty="0"/>
              <a:t>": [</a:t>
            </a:r>
          </a:p>
          <a:p>
            <a:pPr marL="0" indent="0">
              <a:buNone/>
            </a:pPr>
            <a:r>
              <a:rPr lang="en-US" sz="4300" dirty="0"/>
              <a:t>        "AWSCURRENT"</a:t>
            </a:r>
          </a:p>
          <a:p>
            <a:pPr marL="0" indent="0">
              <a:buNone/>
            </a:pPr>
            <a:r>
              <a:rPr lang="en-US" sz="4300" dirty="0"/>
              <a:t>    ],</a:t>
            </a:r>
          </a:p>
          <a:p>
            <a:pPr marL="0" indent="0">
              <a:buNone/>
            </a:pPr>
            <a:r>
              <a:rPr lang="en-US" sz="4300" dirty="0"/>
              <a:t>    "</a:t>
            </a:r>
            <a:r>
              <a:rPr lang="en-US" sz="4300" dirty="0" err="1"/>
              <a:t>CreatedDate</a:t>
            </a:r>
            <a:r>
              <a:rPr lang="en-US" sz="4300" dirty="0"/>
              <a:t>": 1529431126.997,</a:t>
            </a:r>
          </a:p>
          <a:p>
            <a:pPr marL="0" indent="0">
              <a:buNone/>
            </a:pPr>
            <a:r>
              <a:rPr lang="en-US" sz="4300" dirty="0"/>
              <a:t>    "ARN": "arn:aws:secretsmanager:us-east-1:419462506938:secret: company.financial.database-VJ78GF"</a:t>
            </a:r>
          </a:p>
          <a:p>
            <a:pPr marL="0" indent="0">
              <a:buNone/>
            </a:pPr>
            <a:r>
              <a:rPr lang="en-US" sz="4300" dirty="0"/>
              <a:t>}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04695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F4ABDF-6D57-0641-B65A-E0315D855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Cloud Map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897951-B657-0B41-A51B-725555D90D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578414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Managed service registry which tracks application components, locations, attributes, and health status.</a:t>
            </a:r>
          </a:p>
          <a:p>
            <a:endParaRPr lang="en-US" dirty="0"/>
          </a:p>
          <a:p>
            <a:r>
              <a:rPr lang="en-US" dirty="0"/>
              <a:t>Allows applications to query Cloud Map using SDK, API, or DNS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DC9E28-720C-C14C-B135-DDFD74C1C3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0722" y="3026535"/>
            <a:ext cx="5882556" cy="370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5137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23A98-D1BE-3D40-A0E9-D2170D2086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Cloud Map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C2BA46-CDCB-7A40-A3E2-21F13E2555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12323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Define:</a:t>
            </a:r>
          </a:p>
          <a:p>
            <a:pPr lvl="1"/>
            <a:r>
              <a:rPr lang="en-US" dirty="0"/>
              <a:t>Namespace</a:t>
            </a:r>
          </a:p>
          <a:p>
            <a:pPr lvl="2"/>
            <a:r>
              <a:rPr lang="en-US" dirty="0"/>
              <a:t>logical name for grouping services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Configure instance discovery to use API or API + DNS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Service</a:t>
            </a:r>
          </a:p>
          <a:p>
            <a:pPr lvl="2"/>
            <a:r>
              <a:rPr lang="en-US" dirty="0"/>
              <a:t>Template for registering service instances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Specify IP routing (if using DNS)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Optionally define a health check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Define service instances</a:t>
            </a:r>
          </a:p>
          <a:p>
            <a:pPr lvl="3"/>
            <a:r>
              <a:rPr lang="en-US" dirty="0"/>
              <a:t>Attributes</a:t>
            </a:r>
          </a:p>
        </p:txBody>
      </p:sp>
    </p:spTree>
    <p:extLst>
      <p:ext uri="{BB962C8B-B14F-4D97-AF65-F5344CB8AC3E}">
        <p14:creationId xmlns:p14="http://schemas.microsoft.com/office/powerpoint/2010/main" val="4408828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A81F5E-B9E5-3C4B-8B76-D13B3B1397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Cloud Map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E2FF21-8856-8B48-ADE5-355CBC9EBE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83162"/>
          </a:xfrm>
        </p:spPr>
        <p:txBody>
          <a:bodyPr>
            <a:normAutofit fontScale="47500" lnSpcReduction="20000"/>
          </a:bodyPr>
          <a:lstStyle/>
          <a:p>
            <a:r>
              <a:rPr lang="en-US" sz="5100" dirty="0"/>
              <a:t>Discover instances using DNS or </a:t>
            </a:r>
            <a:r>
              <a:rPr lang="en-US" sz="5100" dirty="0" err="1"/>
              <a:t>DiscoverInstances</a:t>
            </a:r>
            <a:r>
              <a:rPr lang="en-US" sz="5100" dirty="0"/>
              <a:t> API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sz="3800" dirty="0"/>
              <a:t># </a:t>
            </a:r>
            <a:r>
              <a:rPr lang="en-US" sz="3800" dirty="0" err="1"/>
              <a:t>aws</a:t>
            </a:r>
            <a:r>
              <a:rPr lang="en-US" sz="3800" dirty="0"/>
              <a:t> </a:t>
            </a:r>
            <a:r>
              <a:rPr lang="en-US" sz="3800" dirty="0" err="1"/>
              <a:t>servicediscovery</a:t>
            </a:r>
            <a:r>
              <a:rPr lang="en-US" sz="3800" dirty="0"/>
              <a:t> discover-instances --namespace-name </a:t>
            </a:r>
            <a:r>
              <a:rPr lang="en-US" sz="3800" dirty="0" err="1"/>
              <a:t>myapp</a:t>
            </a:r>
            <a:r>
              <a:rPr lang="en-US" sz="3800" dirty="0"/>
              <a:t> --service-name webservice</a:t>
            </a:r>
          </a:p>
          <a:p>
            <a:pPr marL="0" indent="0">
              <a:buNone/>
            </a:pPr>
            <a:endParaRPr lang="en-US" sz="3800" dirty="0"/>
          </a:p>
          <a:p>
            <a:pPr marL="0" indent="0">
              <a:buNone/>
            </a:pPr>
            <a:r>
              <a:rPr lang="en-US" sz="3800" dirty="0"/>
              <a:t>{</a:t>
            </a:r>
          </a:p>
          <a:p>
            <a:pPr marL="0" indent="0">
              <a:buNone/>
            </a:pPr>
            <a:r>
              <a:rPr lang="en-US" sz="3800" dirty="0"/>
              <a:t>    "Instances": [</a:t>
            </a:r>
          </a:p>
          <a:p>
            <a:pPr marL="0" indent="0">
              <a:buNone/>
            </a:pPr>
            <a:r>
              <a:rPr lang="en-US" sz="3800" dirty="0"/>
              <a:t>        {</a:t>
            </a:r>
          </a:p>
          <a:p>
            <a:pPr marL="0" indent="0">
              <a:buNone/>
            </a:pPr>
            <a:r>
              <a:rPr lang="en-US" sz="3800" dirty="0"/>
              <a:t>            "</a:t>
            </a:r>
            <a:r>
              <a:rPr lang="en-US" sz="3800" dirty="0" err="1"/>
              <a:t>InstanceId</a:t>
            </a:r>
            <a:r>
              <a:rPr lang="en-US" sz="3800" dirty="0"/>
              <a:t>": "endpoint",</a:t>
            </a:r>
          </a:p>
          <a:p>
            <a:pPr marL="0" indent="0">
              <a:buNone/>
            </a:pPr>
            <a:r>
              <a:rPr lang="en-US" sz="3800" dirty="0"/>
              <a:t>            "</a:t>
            </a:r>
            <a:r>
              <a:rPr lang="en-US" sz="3800" dirty="0" err="1"/>
              <a:t>NamespaceName</a:t>
            </a:r>
            <a:r>
              <a:rPr lang="en-US" sz="3800" dirty="0"/>
              <a:t>": "</a:t>
            </a:r>
            <a:r>
              <a:rPr lang="en-US" sz="3800" dirty="0" err="1"/>
              <a:t>myapp</a:t>
            </a:r>
            <a:r>
              <a:rPr lang="en-US" sz="3800" dirty="0"/>
              <a:t>",</a:t>
            </a:r>
          </a:p>
          <a:p>
            <a:pPr marL="0" indent="0">
              <a:buNone/>
            </a:pPr>
            <a:r>
              <a:rPr lang="en-US" sz="3800" dirty="0"/>
              <a:t>            "</a:t>
            </a:r>
            <a:r>
              <a:rPr lang="en-US" sz="3800" dirty="0" err="1"/>
              <a:t>ServiceName</a:t>
            </a:r>
            <a:r>
              <a:rPr lang="en-US" sz="3800" dirty="0"/>
              <a:t>": "webservice",</a:t>
            </a:r>
          </a:p>
          <a:p>
            <a:pPr marL="0" indent="0">
              <a:buNone/>
            </a:pPr>
            <a:r>
              <a:rPr lang="en-US" sz="3800" dirty="0"/>
              <a:t>            "</a:t>
            </a:r>
            <a:r>
              <a:rPr lang="en-US" sz="3800" dirty="0" err="1"/>
              <a:t>HealthStatus</a:t>
            </a:r>
            <a:r>
              <a:rPr lang="en-US" sz="3800" dirty="0"/>
              <a:t>": "UNKNOWN",</a:t>
            </a:r>
          </a:p>
          <a:p>
            <a:pPr marL="0" indent="0">
              <a:buNone/>
            </a:pPr>
            <a:r>
              <a:rPr lang="en-US" sz="3800" dirty="0"/>
              <a:t>            "Attributes": {</a:t>
            </a:r>
          </a:p>
          <a:p>
            <a:pPr marL="0" indent="0">
              <a:buNone/>
            </a:pPr>
            <a:r>
              <a:rPr lang="en-US" sz="3800" dirty="0"/>
              <a:t>                "</a:t>
            </a:r>
            <a:r>
              <a:rPr lang="en-US" sz="3800" dirty="0" err="1"/>
              <a:t>url</a:t>
            </a:r>
            <a:r>
              <a:rPr lang="en-US" sz="3800" dirty="0"/>
              <a:t>": "http://</a:t>
            </a:r>
            <a:r>
              <a:rPr lang="en-US" sz="3800" dirty="0" err="1"/>
              <a:t>webservice.myapp.com</a:t>
            </a:r>
            <a:r>
              <a:rPr lang="en-US" sz="3800" dirty="0"/>
              <a:t>/</a:t>
            </a:r>
            <a:r>
              <a:rPr lang="en-US" sz="3800" dirty="0" err="1"/>
              <a:t>api</a:t>
            </a:r>
            <a:r>
              <a:rPr lang="en-US" sz="3800" dirty="0"/>
              <a:t>/v1"</a:t>
            </a:r>
          </a:p>
          <a:p>
            <a:pPr marL="0" indent="0">
              <a:buNone/>
            </a:pPr>
            <a:r>
              <a:rPr lang="en-US" sz="3800" dirty="0"/>
              <a:t>            }</a:t>
            </a:r>
          </a:p>
          <a:p>
            <a:pPr marL="0" indent="0">
              <a:buNone/>
            </a:pPr>
            <a:r>
              <a:rPr lang="en-US" sz="3800" dirty="0"/>
              <a:t>        }</a:t>
            </a:r>
          </a:p>
          <a:p>
            <a:pPr marL="0" indent="0">
              <a:buNone/>
            </a:pPr>
            <a:r>
              <a:rPr lang="en-US" sz="3800" dirty="0"/>
              <a:t>    ]</a:t>
            </a:r>
          </a:p>
          <a:p>
            <a:pPr marL="0" indent="0">
              <a:buNone/>
            </a:pPr>
            <a:r>
              <a:rPr lang="en-US" sz="38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8760916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Service discovery patterns</a:t>
            </a:r>
          </a:p>
          <a:p>
            <a:pPr lvl="1"/>
            <a:r>
              <a:rPr lang="en-US" dirty="0"/>
              <a:t>AWS Systems Manager Parameter Store</a:t>
            </a:r>
          </a:p>
          <a:p>
            <a:pPr lvl="1"/>
            <a:r>
              <a:rPr lang="en-US" dirty="0"/>
              <a:t>AWS Secrets Manager</a:t>
            </a:r>
          </a:p>
          <a:p>
            <a:pPr lvl="1"/>
            <a:r>
              <a:rPr lang="en-US" dirty="0"/>
              <a:t>AWS Cloud Map</a:t>
            </a:r>
          </a:p>
          <a:p>
            <a:pPr lvl="1"/>
            <a:endParaRPr lang="en-US" dirty="0"/>
          </a:p>
          <a:p>
            <a:r>
              <a:rPr lang="en-US" dirty="0"/>
              <a:t>Container orchestration</a:t>
            </a:r>
          </a:p>
          <a:p>
            <a:pPr lvl="1"/>
            <a:r>
              <a:rPr lang="en-US" dirty="0"/>
              <a:t>AWS ECS</a:t>
            </a:r>
          </a:p>
          <a:p>
            <a:pPr lvl="1"/>
            <a:r>
              <a:rPr lang="en-US" dirty="0"/>
              <a:t>AWS Fargate</a:t>
            </a:r>
          </a:p>
        </p:txBody>
      </p:sp>
    </p:spTree>
    <p:extLst>
      <p:ext uri="{BB962C8B-B14F-4D97-AF65-F5344CB8AC3E}">
        <p14:creationId xmlns:p14="http://schemas.microsoft.com/office/powerpoint/2010/main" val="2792144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Orchestration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 set of processes which control the lifecycle of infrastructure resources.</a:t>
            </a:r>
          </a:p>
          <a:p>
            <a:endParaRPr lang="en-US" dirty="0"/>
          </a:p>
          <a:p>
            <a:pPr lvl="1"/>
            <a:r>
              <a:rPr lang="en-US" dirty="0"/>
              <a:t>Like CRUD operations on compute, storage, and network resources.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AWS Console, EC2 Autoscaling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CloudFormation, Elastic Beanstalk, Ansible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26320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 orchestration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37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Container orchestration needs to:</a:t>
            </a:r>
          </a:p>
          <a:p>
            <a:pPr lvl="1"/>
            <a:r>
              <a:rPr lang="en-US" dirty="0"/>
              <a:t>Schedule containers to run on computing instances.</a:t>
            </a:r>
          </a:p>
          <a:p>
            <a:endParaRPr lang="en-US" dirty="0"/>
          </a:p>
          <a:p>
            <a:pPr lvl="1"/>
            <a:r>
              <a:rPr lang="en-US" dirty="0"/>
              <a:t>Handle scenarios where a container or container host fails.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Distribute requests across sets of containers.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Deploy container image updates.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Provide a service discovery mechanism so services running in containers can find other services.</a:t>
            </a:r>
          </a:p>
        </p:txBody>
      </p:sp>
    </p:spTree>
    <p:extLst>
      <p:ext uri="{BB962C8B-B14F-4D97-AF65-F5344CB8AC3E}">
        <p14:creationId xmlns:p14="http://schemas.microsoft.com/office/powerpoint/2010/main" val="29011681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 orchestration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37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What container orchestration looks like:</a:t>
            </a:r>
          </a:p>
          <a:p>
            <a:endParaRPr lang="en-US" dirty="0"/>
          </a:p>
          <a:p>
            <a:pPr lvl="1"/>
            <a:r>
              <a:rPr lang="en-US" dirty="0"/>
              <a:t>Define containers and let the orchestration platform figure out the best location to run the containers.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The orchestration platform monitors state of containers and automatically handles topology changes.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The orchestration platform automatically sets up networking so that services in containers can communicate.</a:t>
            </a:r>
          </a:p>
        </p:txBody>
      </p:sp>
    </p:spTree>
    <p:extLst>
      <p:ext uri="{BB962C8B-B14F-4D97-AF65-F5344CB8AC3E}">
        <p14:creationId xmlns:p14="http://schemas.microsoft.com/office/powerpoint/2010/main" val="15877982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Open-source container orchestration platform designed by Google.</a:t>
            </a:r>
          </a:p>
          <a:p>
            <a:endParaRPr lang="en-US" dirty="0"/>
          </a:p>
          <a:p>
            <a:r>
              <a:rPr lang="en-US" dirty="0"/>
              <a:t>Name originates from Greek, meaning “helmsman” or “pilot”.</a:t>
            </a:r>
          </a:p>
          <a:p>
            <a:endParaRPr lang="en-US" dirty="0"/>
          </a:p>
          <a:p>
            <a:r>
              <a:rPr lang="en-US" dirty="0"/>
              <a:t>Based on key technical principles Googles uses to scale its global platform.</a:t>
            </a:r>
          </a:p>
          <a:p>
            <a:pPr lvl="1"/>
            <a:endParaRPr lang="en-US" dirty="0"/>
          </a:p>
          <a:p>
            <a:r>
              <a:rPr lang="en-US" dirty="0"/>
              <a:t>Each K8S cluster contains a master instance and multiple nodes, each running a </a:t>
            </a:r>
            <a:r>
              <a:rPr lang="en-US" dirty="0" err="1"/>
              <a:t>Kubelet</a:t>
            </a:r>
            <a:r>
              <a:rPr lang="en-US" dirty="0"/>
              <a:t> (agent) and engine (Docker).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7468" y="376419"/>
            <a:ext cx="1255160" cy="1223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0415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EKS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Elastic Container Service for Kubernetes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368" y="2723266"/>
            <a:ext cx="7489861" cy="2760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1255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Swarm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65434"/>
            <a:ext cx="8229600" cy="4160729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An integrated cluster orchestration service built into the Docker engine.</a:t>
            </a:r>
          </a:p>
          <a:p>
            <a:endParaRPr lang="en-US" dirty="0"/>
          </a:p>
          <a:p>
            <a:r>
              <a:rPr lang="en-US" dirty="0"/>
              <a:t>Manages containers running on a cluster of </a:t>
            </a:r>
            <a:r>
              <a:rPr lang="en-US" b="1" dirty="0"/>
              <a:t>nodes</a:t>
            </a:r>
            <a:r>
              <a:rPr lang="en-US" dirty="0"/>
              <a:t> (EC2 instances).</a:t>
            </a:r>
          </a:p>
          <a:p>
            <a:endParaRPr lang="en-US" dirty="0"/>
          </a:p>
          <a:p>
            <a:r>
              <a:rPr lang="en-US" dirty="0"/>
              <a:t>Uses two types of nodes: </a:t>
            </a:r>
            <a:r>
              <a:rPr lang="en-US" b="1" dirty="0"/>
              <a:t>managers</a:t>
            </a:r>
            <a:r>
              <a:rPr lang="en-US" dirty="0"/>
              <a:t> and </a:t>
            </a:r>
            <a:r>
              <a:rPr lang="en-US" b="1" dirty="0"/>
              <a:t>workers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Node type is defined during deployment.</a:t>
            </a:r>
          </a:p>
          <a:p>
            <a:endParaRPr lang="en-US" dirty="0"/>
          </a:p>
          <a:p>
            <a:r>
              <a:rPr lang="en-US" dirty="0"/>
              <a:t>Follows a </a:t>
            </a:r>
            <a:r>
              <a:rPr lang="en-US" b="1" dirty="0"/>
              <a:t>declarative</a:t>
            </a:r>
            <a:r>
              <a:rPr lang="en-US" dirty="0"/>
              <a:t> approach: define the state of services in an application stack and Docker will try to achieve that desired state.</a:t>
            </a:r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980" y="400512"/>
            <a:ext cx="1703311" cy="1678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5504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7169" y="1143261"/>
            <a:ext cx="1241123" cy="124112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Elastic Container Service (ECS)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A Docker container management solution that </a:t>
            </a:r>
            <a:br>
              <a:rPr lang="en-US" dirty="0"/>
            </a:br>
            <a:r>
              <a:rPr lang="en-US" dirty="0"/>
              <a:t>runs on top of EC2 or Fargate.</a:t>
            </a:r>
          </a:p>
          <a:p>
            <a:endParaRPr lang="en-US" dirty="0"/>
          </a:p>
          <a:p>
            <a:r>
              <a:rPr lang="en-US" dirty="0"/>
              <a:t>AWS deploys managed infrastructure to support your containers.</a:t>
            </a:r>
          </a:p>
          <a:p>
            <a:pPr lvl="1"/>
            <a:r>
              <a:rPr lang="en-US" dirty="0"/>
              <a:t>No need to build AMIs or configure servers.</a:t>
            </a:r>
          </a:p>
          <a:p>
            <a:pPr lvl="1"/>
            <a:endParaRPr lang="en-US" dirty="0"/>
          </a:p>
          <a:p>
            <a:r>
              <a:rPr lang="en-US" dirty="0"/>
              <a:t>AWS automatically deploys your containers to the managed hosts and maintains a desired configuration state.</a:t>
            </a:r>
          </a:p>
          <a:p>
            <a:pPr lvl="1"/>
            <a:r>
              <a:rPr lang="en-US" dirty="0"/>
              <a:t>Define configuration in CloudFormation and JSON files.</a:t>
            </a:r>
          </a:p>
          <a:p>
            <a:pPr lvl="1"/>
            <a:endParaRPr lang="en-US" dirty="0"/>
          </a:p>
          <a:p>
            <a:r>
              <a:rPr lang="en-US" dirty="0"/>
              <a:t>AWS EC2 Container Registry (ECR)</a:t>
            </a:r>
          </a:p>
          <a:p>
            <a:pPr lvl="1"/>
            <a:r>
              <a:rPr lang="en-US" dirty="0"/>
              <a:t>A private Docker image repository (like Docker Hub).</a:t>
            </a:r>
          </a:p>
        </p:txBody>
      </p:sp>
    </p:spTree>
    <p:extLst>
      <p:ext uri="{BB962C8B-B14F-4D97-AF65-F5344CB8AC3E}">
        <p14:creationId xmlns:p14="http://schemas.microsoft.com/office/powerpoint/2010/main" val="17415499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Run containers as a fundamental compute primitive.</a:t>
            </a:r>
          </a:p>
          <a:p>
            <a:pPr lvl="1"/>
            <a:r>
              <a:rPr lang="en-US" dirty="0"/>
              <a:t>We can launch and manage containers like EC2 instances.</a:t>
            </a:r>
          </a:p>
          <a:p>
            <a:pPr lvl="1"/>
            <a:r>
              <a:rPr lang="en-US" dirty="0"/>
              <a:t>Fully managed compute infrastructure: we have no access to the host servers.</a:t>
            </a:r>
          </a:p>
          <a:p>
            <a:endParaRPr lang="en-US" dirty="0"/>
          </a:p>
          <a:p>
            <a:r>
              <a:rPr lang="en-US" dirty="0"/>
              <a:t>Default infrastructure for running containers in ECS.</a:t>
            </a:r>
          </a:p>
          <a:p>
            <a:endParaRPr lang="en-US" dirty="0"/>
          </a:p>
          <a:p>
            <a:r>
              <a:rPr lang="en-US" dirty="0"/>
              <a:t>Integrates with other services </a:t>
            </a:r>
            <a:r>
              <a:rPr lang="mr-IN" dirty="0"/>
              <a:t>–</a:t>
            </a:r>
            <a:r>
              <a:rPr lang="en-US" dirty="0"/>
              <a:t> VPC, ELB, IAM, </a:t>
            </a:r>
            <a:r>
              <a:rPr lang="en-US" dirty="0" err="1"/>
              <a:t>Cloudwatch</a:t>
            </a:r>
            <a:r>
              <a:rPr lang="en-US" dirty="0"/>
              <a:t>, </a:t>
            </a:r>
            <a:r>
              <a:rPr lang="en-US" dirty="0" err="1"/>
              <a:t>Cloudformation</a:t>
            </a:r>
            <a:r>
              <a:rPr lang="en-US" dirty="0"/>
              <a:t>, etc.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521" y="182562"/>
            <a:ext cx="7511966" cy="1417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4642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D2E4BD-0850-8746-830C-DCB135E84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Fargate components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C02481B-D504-F448-B066-5624C0E095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768" y="1920185"/>
            <a:ext cx="8229600" cy="3328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7546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DFA4C-4243-EE4E-9599-2E8C6FEDB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Fargate 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9652D7-8475-D247-B9BD-45E7A1C9D8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b="1" dirty="0"/>
              <a:t>Task definition</a:t>
            </a:r>
          </a:p>
          <a:p>
            <a:pPr lvl="1"/>
            <a:r>
              <a:rPr lang="en-US" dirty="0"/>
              <a:t>A JSON file which describe how to configure containers (up to 10) that form your application.</a:t>
            </a:r>
          </a:p>
          <a:p>
            <a:pPr lvl="1"/>
            <a:r>
              <a:rPr lang="en-US" dirty="0"/>
              <a:t>Container image, exposed ports, data volumes, </a:t>
            </a:r>
            <a:r>
              <a:rPr lang="en-US" dirty="0" err="1"/>
              <a:t>cpu</a:t>
            </a:r>
            <a:r>
              <a:rPr lang="en-US" dirty="0"/>
              <a:t>/memory.</a:t>
            </a:r>
          </a:p>
          <a:p>
            <a:pPr lvl="1"/>
            <a:endParaRPr lang="en-US" dirty="0"/>
          </a:p>
          <a:p>
            <a:r>
              <a:rPr lang="en-US" dirty="0"/>
              <a:t>A </a:t>
            </a:r>
            <a:r>
              <a:rPr lang="en-US" b="1" dirty="0"/>
              <a:t>task</a:t>
            </a:r>
            <a:r>
              <a:rPr lang="en-US" dirty="0"/>
              <a:t> represents the instantiation of a task definition in a computing cluster.</a:t>
            </a:r>
          </a:p>
          <a:p>
            <a:pPr lvl="1"/>
            <a:r>
              <a:rPr lang="en-US" dirty="0"/>
              <a:t>We can run multiple tasks in a cluster, each with it’s own isolated compute and networking environment.</a:t>
            </a:r>
          </a:p>
          <a:p>
            <a:pPr lvl="1"/>
            <a:r>
              <a:rPr lang="en-US" dirty="0"/>
              <a:t>The ECS Task Scheduler is responsible for placing tasks within the cluster.</a:t>
            </a:r>
          </a:p>
        </p:txBody>
      </p:sp>
    </p:spTree>
    <p:extLst>
      <p:ext uri="{BB962C8B-B14F-4D97-AF65-F5344CB8AC3E}">
        <p14:creationId xmlns:p14="http://schemas.microsoft.com/office/powerpoint/2010/main" val="32485162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 Discovery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The process by which one service determines the location of another service.</a:t>
            </a:r>
          </a:p>
          <a:p>
            <a:endParaRPr lang="en-US" dirty="0"/>
          </a:p>
          <a:p>
            <a:r>
              <a:rPr lang="en-US" dirty="0"/>
              <a:t>How do we connect services together in dynamically deployed infrastructure?</a:t>
            </a:r>
          </a:p>
          <a:p>
            <a:pPr lvl="1"/>
            <a:r>
              <a:rPr lang="en-US" dirty="0"/>
              <a:t>Example: Web service needs to know the location of the database service.</a:t>
            </a:r>
          </a:p>
          <a:p>
            <a:pPr lvl="1"/>
            <a:endParaRPr lang="en-US" dirty="0"/>
          </a:p>
          <a:p>
            <a:r>
              <a:rPr lang="en-US" dirty="0"/>
              <a:t>This is one of the most critical challenges to solve in a distributed application architecture!</a:t>
            </a:r>
          </a:p>
          <a:p>
            <a:pPr lvl="1"/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0222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DFA4C-4243-EE4E-9599-2E8C6FEDB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Fargate 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9652D7-8475-D247-B9BD-45E7A1C9D8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1" dirty="0"/>
              <a:t>Service</a:t>
            </a:r>
          </a:p>
          <a:p>
            <a:pPr lvl="1"/>
            <a:r>
              <a:rPr lang="en-US" dirty="0"/>
              <a:t>A service represents a specified number of task definitions running simultaneously in a cluster.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ECS will attempt to maintain a desired state despite task failures and topology changes.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Supports running multiple tasks behind an elastic load balancer for increased resiliency.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Integration with Route53 for service discovery.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25393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A849D5F-1DDA-5B45-9EF9-98B9E79DE5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3260" y="1417638"/>
            <a:ext cx="3695139" cy="336761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D2C0C79-09B5-6A48-865F-BCB58D41F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Fargate 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122B41-F385-4748-923D-30AD975E20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4769556" cy="4525963"/>
          </a:xfrm>
        </p:spPr>
        <p:txBody>
          <a:bodyPr/>
          <a:lstStyle/>
          <a:p>
            <a:r>
              <a:rPr lang="en-US" b="1" dirty="0"/>
              <a:t>Cluster</a:t>
            </a:r>
            <a:r>
              <a:rPr lang="en-US" dirty="0"/>
              <a:t>: a group of computing resources that host containers</a:t>
            </a:r>
          </a:p>
          <a:p>
            <a:pPr lvl="1"/>
            <a:r>
              <a:rPr lang="en-US" dirty="0"/>
              <a:t>Fully managed Fargate compute infrastructure</a:t>
            </a:r>
          </a:p>
          <a:p>
            <a:pPr lvl="1"/>
            <a:r>
              <a:rPr lang="en-US" dirty="0"/>
              <a:t>Can also use EC2 instances</a:t>
            </a:r>
          </a:p>
          <a:p>
            <a:pPr lvl="1"/>
            <a:r>
              <a:rPr lang="en-US" dirty="0"/>
              <a:t>Each compute node runs an ECS agent which manages tasks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85752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740AD-CB08-4344-953C-A104AF52B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Fargate components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D2E4D5-5BE7-2345-B4C2-504A736920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756" y="2122400"/>
            <a:ext cx="8686800" cy="2613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9788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95530-1341-C741-8A4C-910A6B43D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cluster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395C9E-B9DE-3642-85A7-5CCE99F035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Three cluster options:</a:t>
            </a:r>
          </a:p>
          <a:p>
            <a:pPr lvl="1"/>
            <a:r>
              <a:rPr lang="en-US" dirty="0"/>
              <a:t>Networking only (Fargate)</a:t>
            </a:r>
          </a:p>
          <a:p>
            <a:pPr lvl="1"/>
            <a:r>
              <a:rPr lang="en-US" dirty="0"/>
              <a:t>EC2 Linux + Networking</a:t>
            </a:r>
          </a:p>
          <a:p>
            <a:pPr lvl="1"/>
            <a:r>
              <a:rPr lang="en-US" dirty="0"/>
              <a:t>EC2 Windows + Networking</a:t>
            </a:r>
          </a:p>
          <a:p>
            <a:endParaRPr lang="en-US" dirty="0"/>
          </a:p>
          <a:p>
            <a:r>
              <a:rPr lang="en-US" dirty="0"/>
              <a:t>Cluster only has a name property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2600" dirty="0"/>
              <a:t>{ 	"Type" : "AWS::ECS::Cluster", </a:t>
            </a:r>
          </a:p>
          <a:p>
            <a:pPr marL="0" indent="0">
              <a:buNone/>
            </a:pPr>
            <a:r>
              <a:rPr lang="en-US" sz="2600" dirty="0"/>
              <a:t>	"Properties" : { "</a:t>
            </a:r>
            <a:r>
              <a:rPr lang="en-US" sz="2600" dirty="0">
                <a:hlinkClick r:id="rId2"/>
              </a:rPr>
              <a:t>ClusterName</a:t>
            </a:r>
            <a:r>
              <a:rPr lang="en-US" sz="2600" dirty="0"/>
              <a:t>" : </a:t>
            </a:r>
            <a:r>
              <a:rPr lang="en-US" sz="2600" i="1" dirty="0"/>
              <a:t>String</a:t>
            </a:r>
            <a:r>
              <a:rPr lang="en-US" sz="2600" dirty="0"/>
              <a:t> } </a:t>
            </a:r>
          </a:p>
          <a:p>
            <a:pPr marL="0" indent="0">
              <a:buNone/>
            </a:pPr>
            <a:r>
              <a:rPr lang="en-US" sz="26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5028550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803AA-2F3D-0940-911B-5E93B7073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task definition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9B00B2-F7EF-1746-8B56-5E01A6BC67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64015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Task definition parameters describe how to run containers:</a:t>
            </a:r>
          </a:p>
          <a:p>
            <a:pPr lvl="1"/>
            <a:r>
              <a:rPr lang="en-US" dirty="0"/>
              <a:t>Family: the name assigned to the task definition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Networking mode</a:t>
            </a:r>
          </a:p>
          <a:p>
            <a:pPr lvl="2"/>
            <a:r>
              <a:rPr lang="en-US" dirty="0"/>
              <a:t>Fargate only supports a networking mode called </a:t>
            </a:r>
            <a:r>
              <a:rPr lang="en-US" i="1" dirty="0" err="1"/>
              <a:t>awsvpc</a:t>
            </a:r>
            <a:r>
              <a:rPr lang="en-US" dirty="0"/>
              <a:t> where each task has a dedicated elastic network interface.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CPU/ memory to allocate to task</a:t>
            </a:r>
          </a:p>
          <a:p>
            <a:pPr lvl="2"/>
            <a:r>
              <a:rPr lang="en-US" dirty="0"/>
              <a:t>CPU increments: 256 (.25 vCPU) – 4096 (4 vCPU)</a:t>
            </a:r>
          </a:p>
          <a:p>
            <a:pPr lvl="2"/>
            <a:r>
              <a:rPr lang="en-US" dirty="0"/>
              <a:t>Memory increments: 0.5GB-30GB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IAM role tasks can use (like EC2 instance profile)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Container definitions: describes one or more containers to run in a task</a:t>
            </a:r>
          </a:p>
          <a:p>
            <a:pPr lvl="2"/>
            <a:r>
              <a:rPr lang="en-US" dirty="0"/>
              <a:t>Docker image to use</a:t>
            </a:r>
          </a:p>
          <a:p>
            <a:pPr lvl="3"/>
            <a:r>
              <a:rPr lang="en-US" dirty="0"/>
              <a:t>Pull from Docker Hub, ECR, or Private Docker repository</a:t>
            </a:r>
          </a:p>
        </p:txBody>
      </p:sp>
    </p:spTree>
    <p:extLst>
      <p:ext uri="{BB962C8B-B14F-4D97-AF65-F5344CB8AC3E}">
        <p14:creationId xmlns:p14="http://schemas.microsoft.com/office/powerpoint/2010/main" val="26449456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803AA-2F3D-0940-911B-5E93B7073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task definition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9B00B2-F7EF-1746-8B56-5E01A6BC67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83162"/>
          </a:xfrm>
        </p:spPr>
        <p:txBody>
          <a:bodyPr>
            <a:normAutofit/>
          </a:bodyPr>
          <a:lstStyle/>
          <a:p>
            <a:pPr lvl="2"/>
            <a:r>
              <a:rPr lang="en-US" dirty="0"/>
              <a:t>CPU/ memory to allocate to container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Logging configuration</a:t>
            </a:r>
          </a:p>
          <a:p>
            <a:pPr lvl="3"/>
            <a:r>
              <a:rPr lang="en-US" dirty="0"/>
              <a:t>Fargate uses the </a:t>
            </a:r>
            <a:r>
              <a:rPr lang="en-US" i="1" dirty="0" err="1"/>
              <a:t>awslogs</a:t>
            </a:r>
            <a:r>
              <a:rPr lang="en-US" dirty="0"/>
              <a:t> driver which sends logs to AWS CloudWatch Logs.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Command container should run when it starts</a:t>
            </a:r>
          </a:p>
          <a:p>
            <a:pPr lvl="1"/>
            <a:endParaRPr lang="en-US" dirty="0"/>
          </a:p>
          <a:p>
            <a:pPr lvl="2"/>
            <a:r>
              <a:rPr lang="en-US" dirty="0"/>
              <a:t>Task storage volumes</a:t>
            </a:r>
          </a:p>
          <a:p>
            <a:pPr lvl="3"/>
            <a:r>
              <a:rPr lang="en-US" dirty="0"/>
              <a:t>10GB of ephemeral Docker layer storage</a:t>
            </a:r>
          </a:p>
          <a:p>
            <a:pPr lvl="3"/>
            <a:r>
              <a:rPr lang="en-US" dirty="0"/>
              <a:t>4 GB of  volume mount storage which may be shared</a:t>
            </a:r>
          </a:p>
        </p:txBody>
      </p:sp>
    </p:spTree>
    <p:extLst>
      <p:ext uri="{BB962C8B-B14F-4D97-AF65-F5344CB8AC3E}">
        <p14:creationId xmlns:p14="http://schemas.microsoft.com/office/powerpoint/2010/main" val="14935608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D5210-C11B-2540-B7AC-60A2B961BC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task definition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367C15-2B99-DE40-8910-D83F1D3D27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9400" y="1232767"/>
            <a:ext cx="6045199" cy="5512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13556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ACDF0E-CD6F-9449-8110-8297C5F925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Architecting app on ECS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53D5CF-C127-614E-9A1E-7266230560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Question: Multiple containers in the same task definition OR deploy containers in multiple task definitions?</a:t>
            </a:r>
          </a:p>
          <a:p>
            <a:endParaRPr lang="en-US" dirty="0"/>
          </a:p>
          <a:p>
            <a:r>
              <a:rPr lang="en-US" dirty="0"/>
              <a:t>Single task definition:</a:t>
            </a:r>
          </a:p>
          <a:p>
            <a:pPr lvl="1"/>
            <a:r>
              <a:rPr lang="en-US" dirty="0"/>
              <a:t>Containers share common lifecycle</a:t>
            </a:r>
          </a:p>
          <a:p>
            <a:pPr lvl="1"/>
            <a:r>
              <a:rPr lang="en-US" dirty="0"/>
              <a:t>Containers reference each other on localhost port</a:t>
            </a:r>
          </a:p>
          <a:p>
            <a:pPr lvl="1"/>
            <a:r>
              <a:rPr lang="en-US" dirty="0"/>
              <a:t>Containers share resources or data volumes</a:t>
            </a:r>
          </a:p>
          <a:p>
            <a:pPr lvl="1"/>
            <a:endParaRPr lang="en-US" dirty="0"/>
          </a:p>
          <a:p>
            <a:r>
              <a:rPr lang="en-US" dirty="0"/>
              <a:t>Separate task definitions:</a:t>
            </a:r>
          </a:p>
          <a:p>
            <a:pPr lvl="1"/>
            <a:r>
              <a:rPr lang="en-US" dirty="0"/>
              <a:t>Allow you to scale and manage containers separately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125677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52AE3-C618-C942-9405-6B5A3BF4E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networking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121ED3-CE6B-BC4E-854C-DC723C26EC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Fargate uses the </a:t>
            </a:r>
            <a:r>
              <a:rPr lang="en-US" i="1" dirty="0" err="1"/>
              <a:t>awsvpc</a:t>
            </a:r>
            <a:r>
              <a:rPr lang="en-US" dirty="0"/>
              <a:t> network mode</a:t>
            </a:r>
          </a:p>
          <a:p>
            <a:pPr lvl="1"/>
            <a:r>
              <a:rPr lang="en-US" dirty="0"/>
              <a:t>Every task gets an elastic network interface in a VPC</a:t>
            </a:r>
          </a:p>
          <a:p>
            <a:pPr lvl="1"/>
            <a:r>
              <a:rPr lang="en-US" dirty="0"/>
              <a:t>Similar to an EC2 instance</a:t>
            </a:r>
          </a:p>
          <a:p>
            <a:pPr lvl="2"/>
            <a:r>
              <a:rPr lang="en-US" dirty="0"/>
              <a:t>Primary private IP </a:t>
            </a:r>
            <a:r>
              <a:rPr lang="en-US" dirty="0" err="1"/>
              <a:t>addresss</a:t>
            </a:r>
            <a:r>
              <a:rPr lang="en-US" dirty="0"/>
              <a:t> and internal DNS hostname</a:t>
            </a:r>
          </a:p>
          <a:p>
            <a:pPr lvl="2"/>
            <a:r>
              <a:rPr lang="en-US" dirty="0"/>
              <a:t>May assign a public IP address</a:t>
            </a:r>
          </a:p>
          <a:p>
            <a:pPr lvl="2"/>
            <a:r>
              <a:rPr lang="en-US" dirty="0"/>
              <a:t>Needs to use a NAT gateway to access Internet from private subnet</a:t>
            </a:r>
          </a:p>
          <a:p>
            <a:pPr lvl="2"/>
            <a:r>
              <a:rPr lang="en-US" dirty="0"/>
              <a:t>Ability to associate security groups</a:t>
            </a:r>
          </a:p>
          <a:p>
            <a:pPr lvl="2"/>
            <a:r>
              <a:rPr lang="en-US" dirty="0"/>
              <a:t>Ability to use as a target for elastic load balancer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221968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EA4C5C-B7EC-BF4D-84C7-229E9B672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Secrets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F62507-3B22-FF42-B1D9-E834465BA5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Tasks may need access to secrets like API tokens, passwords, and security keys.</a:t>
            </a:r>
          </a:p>
          <a:p>
            <a:endParaRPr lang="en-US" dirty="0"/>
          </a:p>
          <a:p>
            <a:r>
              <a:rPr lang="en-US" dirty="0"/>
              <a:t>Inject sensitive data into containers using AWS Secrets Manager or Parameter Store.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B02717-E151-0847-9B93-2FD9EF69F1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700" y="4563695"/>
            <a:ext cx="7912100" cy="2019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1613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 Discovery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A distributed application platform heavily leverages service discovery:</a:t>
            </a:r>
          </a:p>
          <a:p>
            <a:endParaRPr lang="en-US" dirty="0"/>
          </a:p>
          <a:p>
            <a:pPr lvl="1"/>
            <a:r>
              <a:rPr lang="en-US" dirty="0"/>
              <a:t>Potentially needs to track dozens or hundreds of services.</a:t>
            </a:r>
          </a:p>
          <a:p>
            <a:pPr marL="914400" lvl="2" indent="0">
              <a:buNone/>
            </a:pPr>
            <a:endParaRPr lang="en-US" dirty="0"/>
          </a:p>
          <a:p>
            <a:pPr lvl="1"/>
            <a:r>
              <a:rPr lang="en-US" dirty="0"/>
              <a:t>May need to support service versioning.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Route service requests based on infrastructure topology changes.</a:t>
            </a:r>
          </a:p>
          <a:p>
            <a:pPr lvl="2"/>
            <a:r>
              <a:rPr lang="en-US" dirty="0"/>
              <a:t>Container or instance failure, auto-scaling</a:t>
            </a:r>
          </a:p>
          <a:p>
            <a:pPr lvl="1"/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129971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6FEA40-2DE4-8342-86FC-C68FFC356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service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DD3F0C-DFA8-B547-9DEF-162B8A7C83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The service definition describes:</a:t>
            </a:r>
          </a:p>
          <a:p>
            <a:pPr lvl="1"/>
            <a:r>
              <a:rPr lang="en-US" dirty="0"/>
              <a:t>How many tasks to run simultaneously</a:t>
            </a:r>
          </a:p>
          <a:p>
            <a:pPr lvl="1"/>
            <a:r>
              <a:rPr lang="en-US" dirty="0"/>
              <a:t>How to deploy those tasks</a:t>
            </a:r>
          </a:p>
          <a:p>
            <a:pPr lvl="1"/>
            <a:r>
              <a:rPr lang="en-US" dirty="0"/>
              <a:t>How to distribute requests across tasks</a:t>
            </a:r>
          </a:p>
          <a:p>
            <a:pPr lvl="1"/>
            <a:r>
              <a:rPr lang="en-US" dirty="0"/>
              <a:t>How to find tasks</a:t>
            </a:r>
          </a:p>
          <a:p>
            <a:pPr lvl="1"/>
            <a:endParaRPr lang="en-US" dirty="0"/>
          </a:p>
          <a:p>
            <a:r>
              <a:rPr lang="en-US" dirty="0"/>
              <a:t>Deployment types:</a:t>
            </a:r>
          </a:p>
          <a:p>
            <a:pPr lvl="1"/>
            <a:r>
              <a:rPr lang="en-US" dirty="0"/>
              <a:t>Rolling update</a:t>
            </a:r>
          </a:p>
          <a:p>
            <a:pPr lvl="1"/>
            <a:r>
              <a:rPr lang="en-US" dirty="0"/>
              <a:t>Blue/Green deployment (</a:t>
            </a:r>
            <a:r>
              <a:rPr lang="en-US" dirty="0" err="1"/>
              <a:t>CodeDeploy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External: custom deployment managed by API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882295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46C172-B084-9045-95E7-B64B785FDD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service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F1C702-EF59-6C4C-909B-C769C227FB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Load balancing</a:t>
            </a:r>
          </a:p>
          <a:p>
            <a:pPr lvl="1"/>
            <a:r>
              <a:rPr lang="en-US" dirty="0"/>
              <a:t>Containers that are launched in a single task definition are placed on the same host.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 service launching multiple tasks will deploy containers on separate hosts in multiple availability zones.</a:t>
            </a:r>
          </a:p>
          <a:p>
            <a:endParaRPr lang="en-US" dirty="0"/>
          </a:p>
          <a:p>
            <a:pPr lvl="1"/>
            <a:r>
              <a:rPr lang="en-US" dirty="0"/>
              <a:t>Use an application or network elastic load balancer to distribute requests across tasks.</a:t>
            </a:r>
          </a:p>
          <a:p>
            <a:pPr lvl="2"/>
            <a:r>
              <a:rPr lang="en-US" dirty="0"/>
              <a:t>A server can only have 1 associated load balancer.</a:t>
            </a:r>
          </a:p>
          <a:p>
            <a:pPr lvl="2"/>
            <a:r>
              <a:rPr lang="en-US" dirty="0"/>
              <a:t>Load balancer uses the task elastic IP in the target group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745495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7AD3A0-D358-F44B-A882-2A6B63FB5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service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C20193-28FD-BD43-940E-CC18CCBFBB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Auto Scaling: ECS can automatically scale the number of tasks up or down</a:t>
            </a:r>
          </a:p>
          <a:p>
            <a:pPr lvl="1"/>
            <a:r>
              <a:rPr lang="en-US" dirty="0"/>
              <a:t>Specify desired number of tasks</a:t>
            </a:r>
          </a:p>
          <a:p>
            <a:pPr lvl="1"/>
            <a:r>
              <a:rPr lang="en-US" dirty="0"/>
              <a:t>Create a policy which scales tasks based on a CloudWatch metric (CPU%)</a:t>
            </a:r>
          </a:p>
          <a:p>
            <a:endParaRPr lang="en-US" dirty="0"/>
          </a:p>
          <a:p>
            <a:r>
              <a:rPr lang="en-US" dirty="0"/>
              <a:t>Service discovery</a:t>
            </a:r>
          </a:p>
          <a:p>
            <a:pPr lvl="1"/>
            <a:r>
              <a:rPr lang="en-US" dirty="0"/>
              <a:t>ECS tightly integrated with AWS Cloud Map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407327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Fargate Hands-on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Remember to delete the CloudFormation stack!</a:t>
            </a:r>
          </a:p>
        </p:txBody>
      </p:sp>
    </p:spTree>
    <p:extLst>
      <p:ext uri="{BB962C8B-B14F-4D97-AF65-F5344CB8AC3E}">
        <p14:creationId xmlns:p14="http://schemas.microsoft.com/office/powerpoint/2010/main" val="3986989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D3C500-5562-3C4E-82C7-49B84C2BC3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 discovery patterns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9639DF-0FEE-7F45-A73B-8C20C99AAA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Two general patterns:</a:t>
            </a:r>
          </a:p>
          <a:p>
            <a:pPr lvl="1"/>
            <a:r>
              <a:rPr lang="en-US" dirty="0"/>
              <a:t>Server-side service discovery</a:t>
            </a:r>
          </a:p>
          <a:p>
            <a:pPr lvl="2"/>
            <a:r>
              <a:rPr lang="en-US" dirty="0"/>
              <a:t>Application connections are proxied and discovery is abstracted away.</a:t>
            </a:r>
          </a:p>
          <a:p>
            <a:pPr lvl="2"/>
            <a:r>
              <a:rPr lang="en-US" dirty="0"/>
              <a:t>Applications just need to know proxy endpoint.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E74962-897F-644F-BC8E-C4AA0E7E9E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3016" y="4121150"/>
            <a:ext cx="5511800" cy="227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200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D3C500-5562-3C4E-82C7-49B84C2BC3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 discovery patterns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9639DF-0FEE-7F45-A73B-8C20C99AAA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Client-side service discovery</a:t>
            </a:r>
          </a:p>
          <a:p>
            <a:pPr lvl="2"/>
            <a:r>
              <a:rPr lang="en-US" dirty="0"/>
              <a:t>Applications connect directly to other services.</a:t>
            </a:r>
          </a:p>
          <a:p>
            <a:pPr lvl="2"/>
            <a:r>
              <a:rPr lang="en-US" dirty="0"/>
              <a:t>Clients communicate with a service registry.</a:t>
            </a:r>
          </a:p>
          <a:p>
            <a:pPr lvl="2"/>
            <a:r>
              <a:rPr lang="en-US" dirty="0"/>
              <a:t>Application clients handle load balancing.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CA6A16-4988-B748-8210-DB4B579296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9733" y="3747663"/>
            <a:ext cx="5511800" cy="227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7203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 discovery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092569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Traditionally we would hard-code service locations because infrastructure didn’t change often. </a:t>
            </a:r>
          </a:p>
          <a:p>
            <a:pPr lvl="1"/>
            <a:endParaRPr lang="en-US" dirty="0"/>
          </a:p>
          <a:p>
            <a:r>
              <a:rPr lang="en-US" dirty="0"/>
              <a:t>Domain Name Services</a:t>
            </a:r>
          </a:p>
          <a:p>
            <a:pPr lvl="2"/>
            <a:r>
              <a:rPr lang="en-US" dirty="0"/>
              <a:t>Discover the IP address of a system based on a name.</a:t>
            </a:r>
          </a:p>
          <a:p>
            <a:pPr lvl="2"/>
            <a:r>
              <a:rPr lang="en-US" dirty="0"/>
              <a:t>Not originally designed for dynamic infrastructure changes.</a:t>
            </a:r>
          </a:p>
          <a:p>
            <a:pPr marL="914400" lvl="2" indent="0">
              <a:buNone/>
            </a:pP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61A2E70-BCA7-9E44-BF45-A06B6395EA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1017" y="3692769"/>
            <a:ext cx="4714656" cy="2890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197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 discovery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69069"/>
          </a:xfrm>
        </p:spPr>
        <p:txBody>
          <a:bodyPr>
            <a:normAutofit/>
          </a:bodyPr>
          <a:lstStyle/>
          <a:p>
            <a:r>
              <a:rPr lang="en-US" dirty="0"/>
              <a:t>Application load balancer service discovery</a:t>
            </a:r>
          </a:p>
          <a:p>
            <a:pPr lvl="1"/>
            <a:r>
              <a:rPr lang="en-US" dirty="0"/>
              <a:t>Abstracts the location for a single service</a:t>
            </a:r>
          </a:p>
          <a:p>
            <a:pPr lvl="1"/>
            <a:r>
              <a:rPr lang="en-US" dirty="0"/>
              <a:t>Doesn't address how a service finds the load balancer endpoint.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011137" y="6477919"/>
            <a:ext cx="413286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Source: http://</a:t>
            </a:r>
            <a:r>
              <a:rPr lang="en-US" sz="1000" dirty="0" err="1"/>
              <a:t>www.slideshare.net</a:t>
            </a:r>
            <a:r>
              <a:rPr lang="en-US" sz="1000" dirty="0"/>
              <a:t>/</a:t>
            </a:r>
            <a:r>
              <a:rPr lang="en-US" sz="1000" dirty="0" err="1"/>
              <a:t>scaganoff</a:t>
            </a:r>
            <a:r>
              <a:rPr lang="en-US" sz="1000" dirty="0"/>
              <a:t>/service-discovery-with-consul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6CAB4A-B788-1449-BDF5-EC4C77BE7B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330" y="3984734"/>
            <a:ext cx="6720198" cy="2046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9651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 discovery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69069"/>
          </a:xfrm>
        </p:spPr>
        <p:txBody>
          <a:bodyPr>
            <a:normAutofit/>
          </a:bodyPr>
          <a:lstStyle/>
          <a:p>
            <a:r>
              <a:rPr lang="en-US" dirty="0"/>
              <a:t>Store service information in distributed file systems and databases</a:t>
            </a:r>
          </a:p>
          <a:p>
            <a:pPr lvl="2"/>
            <a:r>
              <a:rPr lang="en-US" dirty="0"/>
              <a:t>Distributed data storage challenges (lock servers)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482CCC-73A3-9B48-B753-6F7217378A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575539"/>
            <a:ext cx="8291178" cy="2267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870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34752</TotalTime>
  <Words>1714</Words>
  <Application>Microsoft Macintosh PowerPoint</Application>
  <PresentationFormat>On-screen Show (4:3)</PresentationFormat>
  <Paragraphs>371</Paragraphs>
  <Slides>43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6" baseType="lpstr">
      <vt:lpstr>Arial</vt:lpstr>
      <vt:lpstr>Calibri</vt:lpstr>
      <vt:lpstr>Office Theme</vt:lpstr>
      <vt:lpstr>DevOps &amp; Cloud Infrastructure: Orchestration</vt:lpstr>
      <vt:lpstr>Agenda</vt:lpstr>
      <vt:lpstr>Service Discovery</vt:lpstr>
      <vt:lpstr>Service Discovery</vt:lpstr>
      <vt:lpstr>Service discovery patterns</vt:lpstr>
      <vt:lpstr>Service discovery patterns</vt:lpstr>
      <vt:lpstr>Service discovery methods</vt:lpstr>
      <vt:lpstr>Service discovery methods</vt:lpstr>
      <vt:lpstr>Service discovery methods</vt:lpstr>
      <vt:lpstr>Service discovery methods</vt:lpstr>
      <vt:lpstr>Service discovery methods</vt:lpstr>
      <vt:lpstr>Service discovery solutions</vt:lpstr>
      <vt:lpstr>AWS Systems Manager  Parameter Store</vt:lpstr>
      <vt:lpstr>AWS Systems Manager  Parameter Store</vt:lpstr>
      <vt:lpstr>AWS Secrets Manager</vt:lpstr>
      <vt:lpstr>AWS Secrets Manager</vt:lpstr>
      <vt:lpstr>AWS Cloud Map</vt:lpstr>
      <vt:lpstr>AWS Cloud Map</vt:lpstr>
      <vt:lpstr>AWS Cloud Map</vt:lpstr>
      <vt:lpstr>Orchestration</vt:lpstr>
      <vt:lpstr>Container orchestration</vt:lpstr>
      <vt:lpstr>Container orchestration</vt:lpstr>
      <vt:lpstr>Kubernetes</vt:lpstr>
      <vt:lpstr>AWS EKS</vt:lpstr>
      <vt:lpstr>Docker Swarm</vt:lpstr>
      <vt:lpstr>AWS Elastic Container Service (ECS)</vt:lpstr>
      <vt:lpstr>PowerPoint Presentation</vt:lpstr>
      <vt:lpstr>Fargate components</vt:lpstr>
      <vt:lpstr>Fargate components</vt:lpstr>
      <vt:lpstr>Fargate components</vt:lpstr>
      <vt:lpstr>Fargate components</vt:lpstr>
      <vt:lpstr>Fargate components</vt:lpstr>
      <vt:lpstr>Creating a cluster</vt:lpstr>
      <vt:lpstr>Creating a task definition</vt:lpstr>
      <vt:lpstr>Creating a task definition</vt:lpstr>
      <vt:lpstr>Creating a task definition</vt:lpstr>
      <vt:lpstr>Architecting app on ECS</vt:lpstr>
      <vt:lpstr>Task networking</vt:lpstr>
      <vt:lpstr>Secrets</vt:lpstr>
      <vt:lpstr>Creating a service</vt:lpstr>
      <vt:lpstr>Creating a service</vt:lpstr>
      <vt:lpstr>Creating a service</vt:lpstr>
      <vt:lpstr>Fargate Hands-on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DevOps &amp; Cloud Infrastructure SEIS 6XX Week 13</dc:title>
  <dc:creator>Jason Baker</dc:creator>
  <cp:lastModifiedBy>Jason Baker</cp:lastModifiedBy>
  <cp:revision>236</cp:revision>
  <dcterms:created xsi:type="dcterms:W3CDTF">2016-04-25T17:30:29Z</dcterms:created>
  <dcterms:modified xsi:type="dcterms:W3CDTF">2019-06-18T22:46:10Z</dcterms:modified>
</cp:coreProperties>
</file>